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Montserrat"/>
      <p:regular r:id="rId13"/>
      <p:bold r:id="rId14"/>
      <p:italic r:id="rId15"/>
      <p:boldItalic r:id="rId16"/>
    </p:embeddedFont>
    <p:embeddedFont>
      <p:font typeface="Lato"/>
      <p:regular r:id="rId17"/>
      <p:bold r:id="rId18"/>
      <p:italic r:id="rId19"/>
      <p:boldItalic r:id="rId20"/>
    </p:embeddedFont>
    <p:embeddedFont>
      <p:font typeface="Average"/>
      <p:regular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Average-regular.fntdata"/><Relationship Id="rId13" Type="http://schemas.openxmlformats.org/officeDocument/2006/relationships/font" Target="fonts/Montserrat-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italic.fntdata"/><Relationship Id="rId14" Type="http://schemas.openxmlformats.org/officeDocument/2006/relationships/font" Target="fonts/Montserrat-bold.fntdata"/><Relationship Id="rId17" Type="http://schemas.openxmlformats.org/officeDocument/2006/relationships/font" Target="fonts/Lato-regular.fntdata"/><Relationship Id="rId16" Type="http://schemas.openxmlformats.org/officeDocument/2006/relationships/font" Target="fonts/Montserrat-boldItalic.fntdata"/><Relationship Id="rId5" Type="http://schemas.openxmlformats.org/officeDocument/2006/relationships/notesMaster" Target="notesMasters/notesMaster1.xml"/><Relationship Id="rId19" Type="http://schemas.openxmlformats.org/officeDocument/2006/relationships/font" Target="fonts/Lato-italic.fntdata"/><Relationship Id="rId6" Type="http://schemas.openxmlformats.org/officeDocument/2006/relationships/slide" Target="slides/slide1.xml"/><Relationship Id="rId18"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ad9359517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ad9359517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ad9359517f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ad9359517f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SMART HOME SYSTEM</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600"/>
              <a:t>Group name; Team-6</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Contents</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7" name="Google Shape;237;p18"/>
          <p:cNvSpPr txBox="1"/>
          <p:nvPr/>
        </p:nvSpPr>
        <p:spPr>
          <a:xfrm>
            <a:off x="1365276" y="294170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Application Domains of Smart Home Systems</a:t>
            </a:r>
            <a:endParaRPr>
              <a:solidFill>
                <a:srgbClr val="CACACA"/>
              </a:solidFill>
              <a:latin typeface="Montserrat"/>
              <a:ea typeface="Montserrat"/>
              <a:cs typeface="Montserrat"/>
              <a:sym typeface="Montserrat"/>
            </a:endParaRPr>
          </a:p>
        </p:txBody>
      </p:sp>
      <p:sp>
        <p:nvSpPr>
          <p:cNvPr id="238" name="Google Shape;238;p18"/>
          <p:cNvSpPr txBox="1"/>
          <p:nvPr/>
        </p:nvSpPr>
        <p:spPr>
          <a:xfrm>
            <a:off x="1365276" y="3312952"/>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Smart Home Challenges</a:t>
            </a:r>
            <a:endParaRPr sz="1800">
              <a:solidFill>
                <a:srgbClr val="CACACA"/>
              </a:solidFill>
              <a:latin typeface="Average"/>
              <a:ea typeface="Average"/>
              <a:cs typeface="Average"/>
              <a:sym typeface="Average"/>
            </a:endParaRPr>
          </a:p>
        </p:txBody>
      </p:sp>
      <p:sp>
        <p:nvSpPr>
          <p:cNvPr id="239" name="Google Shape;239;p18"/>
          <p:cNvSpPr txBox="1"/>
          <p:nvPr/>
        </p:nvSpPr>
        <p:spPr>
          <a:xfrm>
            <a:off x="1365276" y="38977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References</a:t>
            </a:r>
            <a:endParaRPr sz="1800">
              <a:solidFill>
                <a:srgbClr val="CACACA"/>
              </a:solidFill>
              <a:latin typeface="Average"/>
              <a:ea typeface="Average"/>
              <a:cs typeface="Average"/>
              <a:sym typeface="Average"/>
            </a:endParaRPr>
          </a:p>
        </p:txBody>
      </p:sp>
      <p:sp>
        <p:nvSpPr>
          <p:cNvPr id="240" name="Google Shape;240;p18"/>
          <p:cNvSpPr txBox="1"/>
          <p:nvPr/>
        </p:nvSpPr>
        <p:spPr>
          <a:xfrm>
            <a:off x="1365273" y="3572263"/>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Smart Future</a:t>
            </a:r>
            <a:endParaRPr sz="1800">
              <a:solidFill>
                <a:srgbClr val="CACACA"/>
              </a:solidFill>
              <a:latin typeface="Average"/>
              <a:ea typeface="Average"/>
              <a:cs typeface="Average"/>
              <a:sym typeface="Average"/>
            </a:endParaRPr>
          </a:p>
        </p:txBody>
      </p:sp>
      <p:sp>
        <p:nvSpPr>
          <p:cNvPr id="241" name="Google Shape;241;p18"/>
          <p:cNvSpPr txBox="1"/>
          <p:nvPr/>
        </p:nvSpPr>
        <p:spPr>
          <a:xfrm>
            <a:off x="1365276" y="2423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extLst>
                    <a:ext uri="{A12FA001-AC4F-418D-AE19-62706E023703}">
                      <ahyp:hlinkClr val="tx"/>
                    </a:ext>
                  </a:extLst>
                </a:hlinkClick>
              </a:rPr>
              <a:t>Introducing: </a:t>
            </a:r>
            <a:r>
              <a:rPr lang="en-GB" sz="1800">
                <a:solidFill>
                  <a:srgbClr val="CACACA"/>
                </a:solidFill>
                <a:latin typeface="Average"/>
                <a:ea typeface="Average"/>
                <a:cs typeface="Average"/>
                <a:sym typeface="Average"/>
              </a:rPr>
              <a:t>Smart Home System</a:t>
            </a:r>
            <a:endParaRPr sz="1000">
              <a:solidFill>
                <a:srgbClr val="CACACA"/>
              </a:solidFill>
              <a:latin typeface="Average"/>
              <a:ea typeface="Average"/>
              <a:cs typeface="Average"/>
              <a:sym typeface="Average"/>
            </a:endParaRPr>
          </a:p>
        </p:txBody>
      </p:sp>
      <p:sp>
        <p:nvSpPr>
          <p:cNvPr id="242" name="Google Shape;242;p18"/>
          <p:cNvSpPr txBox="1"/>
          <p:nvPr/>
        </p:nvSpPr>
        <p:spPr>
          <a:xfrm>
            <a:off x="6479350" y="3816200"/>
            <a:ext cx="2592600" cy="1172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3" name="Google Shape;243;p18"/>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9"/>
          <p:cNvSpPr txBox="1"/>
          <p:nvPr>
            <p:ph type="title"/>
          </p:nvPr>
        </p:nvSpPr>
        <p:spPr>
          <a:xfrm>
            <a:off x="1297500" y="6534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9" name="Google Shape;249;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00"/>
              <a:t>Smart home technology, also often referred to as home automation or domotics (from the Latin “domus” meaning Home), provides homeowners security by allowing them to control smart devices, often by automating actions based on the homeowner’s preferences.</a:t>
            </a:r>
            <a:endParaRPr sz="2500">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Application Domains of Smart Home System</a:t>
            </a:r>
            <a:endParaRPr/>
          </a:p>
        </p:txBody>
      </p:sp>
      <p:sp>
        <p:nvSpPr>
          <p:cNvPr id="255" name="Google Shape;255;p20"/>
          <p:cNvSpPr txBox="1"/>
          <p:nvPr/>
        </p:nvSpPr>
        <p:spPr>
          <a:xfrm>
            <a:off x="3670200" y="17629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6" name="Google Shape;256;p20"/>
          <p:cNvSpPr txBox="1"/>
          <p:nvPr>
            <p:ph idx="1" type="body"/>
          </p:nvPr>
        </p:nvSpPr>
        <p:spPr>
          <a:xfrm>
            <a:off x="4808100" y="1808900"/>
            <a:ext cx="3933300" cy="53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Wi-Fi Connection where all the devices and controller are connected wirelessly via Internet</a:t>
            </a:r>
            <a:endParaRPr>
              <a:solidFill>
                <a:srgbClr val="FFFFFF"/>
              </a:solidFill>
            </a:endParaRPr>
          </a:p>
        </p:txBody>
      </p:sp>
      <p:sp>
        <p:nvSpPr>
          <p:cNvPr id="257" name="Google Shape;257;p20"/>
          <p:cNvSpPr txBox="1"/>
          <p:nvPr/>
        </p:nvSpPr>
        <p:spPr>
          <a:xfrm>
            <a:off x="3626250" y="284005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8" name="Google Shape;258;p20"/>
          <p:cNvSpPr txBox="1"/>
          <p:nvPr>
            <p:ph idx="1" type="body"/>
          </p:nvPr>
        </p:nvSpPr>
        <p:spPr>
          <a:xfrm>
            <a:off x="4808100" y="2738800"/>
            <a:ext cx="3933300" cy="53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Bluetooth where all equipments are connected locally in a short range.</a:t>
            </a:r>
            <a:endParaRPr>
              <a:solidFill>
                <a:srgbClr val="FFFFFF"/>
              </a:solidFill>
            </a:endParaRPr>
          </a:p>
        </p:txBody>
      </p:sp>
      <p:sp>
        <p:nvSpPr>
          <p:cNvPr id="259" name="Google Shape;259;p20"/>
          <p:cNvSpPr txBox="1"/>
          <p:nvPr/>
        </p:nvSpPr>
        <p:spPr>
          <a:xfrm>
            <a:off x="3626250" y="3871200"/>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0" name="Google Shape;260;p20"/>
          <p:cNvSpPr txBox="1"/>
          <p:nvPr>
            <p:ph idx="1" type="body"/>
          </p:nvPr>
        </p:nvSpPr>
        <p:spPr>
          <a:xfrm>
            <a:off x="4808100" y="3668700"/>
            <a:ext cx="3933300" cy="53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Z-wave where all the devices are connected wirelessly without a bride (i.e Wi-Fi router)</a:t>
            </a:r>
            <a:endParaRPr>
              <a:solidFill>
                <a:srgbClr val="FFFFFF"/>
              </a:solidFill>
            </a:endParaRPr>
          </a:p>
        </p:txBody>
      </p:sp>
      <p:pic>
        <p:nvPicPr>
          <p:cNvPr id="261" name="Google Shape;261;p20"/>
          <p:cNvPicPr preferRelativeResize="0"/>
          <p:nvPr/>
        </p:nvPicPr>
        <p:blipFill>
          <a:blip r:embed="rId3">
            <a:alphaModFix/>
          </a:blip>
          <a:stretch>
            <a:fillRect/>
          </a:stretch>
        </p:blipFill>
        <p:spPr>
          <a:xfrm>
            <a:off x="291225" y="1568300"/>
            <a:ext cx="4348936" cy="28710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Smart Home Challenges</a:t>
            </a:r>
            <a:endParaRPr/>
          </a:p>
        </p:txBody>
      </p:sp>
      <p:sp>
        <p:nvSpPr>
          <p:cNvPr id="267" name="Google Shape;267;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Char char="●"/>
            </a:pPr>
            <a:r>
              <a:rPr lang="en-GB"/>
              <a:t>Security Smart home also comes with some security concerns.</a:t>
            </a:r>
            <a:endParaRPr/>
          </a:p>
          <a:p>
            <a:pPr indent="-311150" lvl="0" marL="457200" rtl="0" algn="l">
              <a:spcBef>
                <a:spcPts val="0"/>
              </a:spcBef>
              <a:spcAft>
                <a:spcPts val="0"/>
              </a:spcAft>
              <a:buSzPts val="1300"/>
              <a:buChar char="●"/>
            </a:pPr>
            <a:r>
              <a:rPr lang="en-GB"/>
              <a:t>High Cost of Intelligence: Although Smart Home have many properties that makes humans lives convenient, these smart properties are in higher price tag. </a:t>
            </a:r>
            <a:endParaRPr/>
          </a:p>
          <a:p>
            <a:pPr indent="-311150" lvl="0" marL="457200" rtl="0" algn="l">
              <a:spcBef>
                <a:spcPts val="0"/>
              </a:spcBef>
              <a:spcAft>
                <a:spcPts val="0"/>
              </a:spcAft>
              <a:buSzPts val="1300"/>
              <a:buFont typeface="Arial"/>
              <a:buChar char="●"/>
            </a:pPr>
            <a:r>
              <a:rPr lang="en-GB"/>
              <a:t>Adaptation to New Environment: owning a smart home means having to learn how to use your that requires you to adapt to many innovations.</a:t>
            </a:r>
            <a:endParaRPr/>
          </a:p>
          <a:p>
            <a:pPr indent="-311150" lvl="0" marL="457200" rtl="0" algn="l">
              <a:spcBef>
                <a:spcPts val="0"/>
              </a:spcBef>
              <a:spcAft>
                <a:spcPts val="0"/>
              </a:spcAft>
              <a:buSzPts val="1300"/>
              <a:buFont typeface="Arial"/>
              <a:buChar char="●"/>
            </a:pPr>
            <a:r>
              <a:rPr lang="en-GB"/>
              <a:t>The “Creepy” factor: There is something faintly creepy about people's houses knowing things about them.</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Smart Home Future </a:t>
            </a:r>
            <a:endParaRPr/>
          </a:p>
        </p:txBody>
      </p:sp>
      <p:sp>
        <p:nvSpPr>
          <p:cNvPr id="273" name="Google Shape;273;p22"/>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t>In The world of technology, the future for the smart home is definitely bright, and there are some areas where predictions can be made.</a:t>
            </a:r>
            <a:endParaRPr sz="1800"/>
          </a:p>
        </p:txBody>
      </p:sp>
      <p:sp>
        <p:nvSpPr>
          <p:cNvPr id="274" name="Google Shape;274;p22"/>
          <p:cNvSpPr txBox="1"/>
          <p:nvPr/>
        </p:nvSpPr>
        <p:spPr>
          <a:xfrm>
            <a:off x="4060125" y="2997000"/>
            <a:ext cx="5832000" cy="680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Greater Acceptance</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Development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Security</a:t>
            </a:r>
            <a:endParaRPr>
              <a:solidFill>
                <a:srgbClr val="FFFFFF"/>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280" name="Google Shape;280;p23"/>
          <p:cNvSpPr txBox="1"/>
          <p:nvPr/>
        </p:nvSpPr>
        <p:spPr>
          <a:xfrm>
            <a:off x="748380" y="1307844"/>
            <a:ext cx="7315200" cy="8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[1] Jackie Craven, “What Is a Smart House?” [Online], Available: http://architecture.about.com/od/buildyourhous1/g/smarthous e.htm. [2012, October 18].</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[2] Saisakul Chernbumroong, Anthony S. Atkins and Hongnian Yu, 2010, “Perception of Smart Home Technologies to Assist Elderly People”, The 4th International Conference on Software, Knowledge, Information Management and Applications (SKIMA 2010), Paro, Bhutan, pp. 1-7.</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[3] Li Jiang, Da-You Liu and Bo Yang, “Smart Home Research”, 2004, Proceedings of the Third International Conference on Machine Learning and Cybernetics, August26-29, Shanghai, pp. 659-663.</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[4] Manfred Huber, 2006, “Smart Home Technologies” [Online], Available: http://ranger.uta.edu/~huber/cse4392_SmartHome [2012, October 18]</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[5] iT24Hrs, 2012, “Smart room, smart home” [Online], Available: http://www.it24hrs.com/2012/smart-room-smart- roomautomation. [2012, October 18].</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[6] Barthold, Jim, 2005, “Changing the Way Houses Operate” [Online], Available: http://articles.castelarhost.com/smart_home_technology.htm [2012, October 18].</a:t>
            </a:r>
            <a:endParaRPr>
              <a:solidFill>
                <a:srgbClr val="FFFFFF"/>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